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76" r:id="rId5"/>
    <p:sldId id="277" r:id="rId6"/>
    <p:sldId id="259" r:id="rId7"/>
    <p:sldId id="261" r:id="rId8"/>
    <p:sldId id="262" r:id="rId9"/>
    <p:sldId id="263" r:id="rId10"/>
    <p:sldId id="264" r:id="rId11"/>
    <p:sldId id="265" r:id="rId12"/>
    <p:sldId id="266" r:id="rId13"/>
    <p:sldId id="267" r:id="rId14"/>
    <p:sldId id="268" r:id="rId15"/>
    <p:sldId id="269" r:id="rId16"/>
    <p:sldId id="270" r:id="rId17"/>
    <p:sldId id="271" r:id="rId18"/>
    <p:sldId id="272" r:id="rId19"/>
    <p:sldId id="273" r:id="rId20"/>
    <p:sldId id="275" r:id="rId21"/>
  </p:sldIdLst>
  <p:sldSz cx="9144000" cy="6858000" type="screen4x3"/>
  <p:notesSz cx="6858000" cy="9144000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5" autoAdjust="0"/>
    <p:restoredTop sz="94660"/>
  </p:normalViewPr>
  <p:slideViewPr>
    <p:cSldViewPr snapToGrid="0">
      <p:cViewPr varScale="1">
        <p:scale>
          <a:sx n="73" d="100"/>
          <a:sy n="73" d="100"/>
        </p:scale>
        <p:origin x="1236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605964-4A70-473D-B522-5CD67270C464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A6DD6-ADFE-4506-B995-A0DECEE427E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70807066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B6CD4B-B658-43E7-AFF1-DE1C879D1858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C725616-E247-4482-AC23-EE5D9AFA9A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9777091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E9AE3A-2245-4304-AB93-48D2F5F75E2E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C33546E-D9DE-4CF7-A329-FD606FCF0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225910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B18CD59-CC4A-44EC-BA58-9BB8E41EC9ED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95A8E1-6FA0-487B-B976-884A4681865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6295339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6867EF-38A9-4199-A7BB-A88E5BBC0508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204F71-6AA5-4042-A4DD-18D98FB47D3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5353118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218587-E466-43F4-ACF9-9C41C05CE5F9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F3834DD-E21F-4C2B-B5D6-F42EB3E8636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4179114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40D46-A60A-47CC-9FDE-FE3412197BA3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4470F94-C4D5-4924-8126-0754E0F3404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92313928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7B2162-F867-47FA-A8DC-533253A1ADA7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BBA67-F6F7-4196-8342-9AB447D5B2C8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90095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9C287A-9CEA-4955-AC4C-12390397B406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43E16A-BA49-46EB-987F-F217BF078C4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077326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4599EE-76C6-41E7-9624-D50669CB7D76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C2F9DE-561E-492B-BB0D-F60FEB57A2B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7718101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290D04-464F-4A7B-A37F-91647573A742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A67BF5C-05B3-4001-8314-5D56C4046D8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304041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  <a:endParaRPr lang="en-US" altLang="ru-RU" smtClean="0"/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  <a:endParaRPr lang="en-US" altLang="ru-RU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3A368228-6252-4EB3-A92E-C6B2D9242AA4}" type="datetimeFigureOut">
              <a:rPr lang="ru-RU"/>
              <a:pPr>
                <a:defRPr/>
              </a:pPr>
              <a:t>19.05.2020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25FE37F-5CF2-442B-AACD-E807DE266DD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Relationship Id="rId4" Type="http://schemas.microsoft.com/office/2007/relationships/hdphoto" Target="../media/hdphoto1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56&amp;v=CFC55xhg5p0&amp;feature=emb_logo" TargetMode="External"/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hyperlink" Target="https://www.youtube.com/watch?time_continue=14&amp;v=J6hGHTFuemo&amp;feature=emb_logo" TargetMode="External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hyperlink" Target="https://www.youtube.com/watch?time_continue=14&amp;v=J6hGHTFuemo&amp;feature=emb_logo" TargetMode="Externa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hyperlink" Target="https://www.youtube.com/watch?v=BT1KtS90Mck" TargetMode="Externa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hyperlink" Target="https://www.youtube.com/watch?v=tHAg3I7sYlI" TargetMode="Externa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2495006" y="1946366"/>
            <a:ext cx="5369379" cy="2057218"/>
          </a:xfr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Душа музыки – мелодия </a:t>
            </a:r>
          </a:p>
          <a:p>
            <a:pPr fontAlgn="auto">
              <a:spcAft>
                <a:spcPts val="0"/>
              </a:spcAft>
              <a:defRPr/>
            </a:pPr>
            <a:r>
              <a:rPr lang="ru-RU" sz="40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Урок музыки в 1 классе</a:t>
            </a:r>
            <a:endParaRPr lang="ru-RU" sz="40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Подзаголовок 2"/>
          <p:cNvSpPr txBox="1">
            <a:spLocks/>
          </p:cNvSpPr>
          <p:nvPr/>
        </p:nvSpPr>
        <p:spPr bwMode="auto">
          <a:xfrm>
            <a:off x="5512526" y="4003584"/>
            <a:ext cx="2351859" cy="908050"/>
          </a:xfrm>
          <a:prstGeom prst="rect">
            <a:avLst/>
          </a:prstGeom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Autofit/>
          </a:bodyPr>
          <a:lstStyle>
            <a:lvl1pPr marL="0" indent="0" algn="ctr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None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4572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9144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3716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1828800" indent="0" algn="ctr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2860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7432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2004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657600" indent="0" algn="ctr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None/>
              <a:defRPr sz="16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Высочина Надежда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НТГСПИ (ф) РГППУ </a:t>
            </a:r>
          </a:p>
          <a:p>
            <a:pPr algn="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18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Нт-402О НДО</a:t>
            </a:r>
            <a:endParaRPr lang="ru-RU" sz="1800" dirty="0">
              <a:solidFill>
                <a:schemeClr val="accent1">
                  <a:lumMod val="50000"/>
                </a:schemeClr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Ребята! Попробуйте сформулировать тему сегодняшнего урока!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28650" y="1690688"/>
            <a:ext cx="7886701" cy="921883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52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Тема нашего урока «Мелодия – душа музыки».</a:t>
            </a:r>
            <a:endParaRPr lang="ru-RU" sz="52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21727" y="2612571"/>
            <a:ext cx="4493623" cy="316121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78" y="2786023"/>
            <a:ext cx="3413762" cy="281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5716271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Посмотрите, ребята, нам пришло письмо от Музы. Давайте прочитаем его.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62629" y="1942624"/>
            <a:ext cx="2852721" cy="3545614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296" b="97408" l="1125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354" y="1520871"/>
            <a:ext cx="5920826" cy="4219303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1436915" y="1942624"/>
            <a:ext cx="308283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Помогите разобраться. Зачем музыке нужна мелодия? </a:t>
            </a:r>
            <a:endParaRPr lang="ru-RU" sz="3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r"/>
            <a:r>
              <a:rPr lang="ru-RU" sz="3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Муза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8700107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Поможем Музе ответить на этот сложный вопрос?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85166" y="1690687"/>
            <a:ext cx="3537408" cy="4396603"/>
          </a:xfrm>
          <a:prstGeom prst="rect">
            <a:avLst/>
          </a:prstGeom>
        </p:spPr>
      </p:pic>
      <p:sp>
        <p:nvSpPr>
          <p:cNvPr id="4" name="Прямоугольник 3"/>
          <p:cNvSpPr/>
          <p:nvPr/>
        </p:nvSpPr>
        <p:spPr>
          <a:xfrm>
            <a:off x="628650" y="1690686"/>
            <a:ext cx="3356516" cy="923330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https://www.youtube.com/watch?time_continue=56&amp;v=CFC55xhg5p0&amp;feature=emb_logo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7680373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05394" y="202473"/>
            <a:ext cx="7955281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Цикл этот состоит из 24 пьес, и посвятил композитор его своему племяннику Володе Давыдову.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Первая пьеса, с которой мы познакомимся, называется «Марш деревянных солдатиков».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что такое марш и что под него делают?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Значит, мы должны услышать интонации шага.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Сейчас, пока будет звучать музыка, вы попробуете своими пальчиками изобразить шагающих солдатиков.</a:t>
            </a:r>
            <a:endParaRPr lang="ru-RU" sz="2400" b="0" i="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6851" y="3249461"/>
            <a:ext cx="5043824" cy="3329562"/>
          </a:xfrm>
          <a:prstGeom prst="rect">
            <a:avLst/>
          </a:prstGeom>
        </p:spPr>
      </p:pic>
      <p:sp>
        <p:nvSpPr>
          <p:cNvPr id="10" name="Прямоугольник 9"/>
          <p:cNvSpPr/>
          <p:nvPr/>
        </p:nvSpPr>
        <p:spPr>
          <a:xfrm>
            <a:off x="705393" y="3249461"/>
            <a:ext cx="291145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3"/>
              </a:rPr>
              <a:t>https://www.youtube.com/watch?time_continue=14&amp;v=J6hGHTFuemo&amp;feature=emb_logo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348408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4401" y="326571"/>
            <a:ext cx="7524206" cy="19389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звучал марш? Какой темп был? 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Какой характер? Почему композитор назвал пьесу «Марш деревянных солдатиков»?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Могут ли под него маршировать настоящие солдаты? 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Почему? </a:t>
            </a:r>
            <a:endParaRPr lang="ru-RU" sz="2400" b="0" i="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9" name="Рисунок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94783" y="2265563"/>
            <a:ext cx="5043824" cy="33295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4875683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914401" y="326571"/>
            <a:ext cx="7524206" cy="3046988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Сейчас организуем с вами игрушечный парад!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Девочки – будут маршировать ладошками, отбивая ритм.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Мальчики – играют на воображаемом барабане с помощью карандашей.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Давайте попробуем найти у марша мелодию. То, что можно напеть. Попробуем?</a:t>
            </a:r>
          </a:p>
          <a:p>
            <a:r>
              <a:rPr lang="ru-RU" sz="24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Напоём мелодию ещё раз все вместе!</a:t>
            </a:r>
            <a:endParaRPr lang="ru-RU" sz="2400" b="0" i="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220775" y="3373559"/>
            <a:ext cx="2911457" cy="1200329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https://www.youtube.com/watch?time_continue=14&amp;v=J6hGHTFuemo&amp;feature=emb_logo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8930645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4402185" y="1113749"/>
            <a:ext cx="4036422" cy="4832092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сейчас мелодию будем искать в танце, который называется «Вальс».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Что такое вальс? Как его танцуют? (вальс танцуют парами, кружатся)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Правильно! Пока будет звучать вальс, ваши руки Муза превратит в фей, которые будут танцевать под эту музыку.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Какие движения вы подберёте?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звучал этот вальс?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Молодцы! Напоём мелодию все вместе!</a:t>
            </a:r>
            <a:endParaRPr lang="ru-RU" sz="2200" b="0" i="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490728" y="5786526"/>
            <a:ext cx="2911457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https://www.youtube.com/watch?v=BT1KtS90Mck</a:t>
            </a:r>
            <a:endParaRPr lang="ru-RU" dirty="0"/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0580" y="1118418"/>
            <a:ext cx="3701605" cy="46634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301027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731335" y="525921"/>
            <a:ext cx="8085908" cy="2800767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теперь вас ждёт самая сложная задача, мы будем искать мелодию в пьесе «Сладкая грёза». Это песня, где петь будут не голосом, а поёт инструмент – фортепиано.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А что такое грёзы? 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Представьте, что вы тоже играете на фортепиано.</a:t>
            </a:r>
          </a:p>
          <a:p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Покажите, как будете играть на инструменте? Исполните эту мечтательную пьесу на воображаемом фортепиано с помощью пальчиков. С каким настроением вы будете играть?</a:t>
            </a:r>
            <a:endParaRPr lang="ru-RU" sz="2200" b="0" i="0" dirty="0">
              <a:solidFill>
                <a:schemeClr val="accent1">
                  <a:lumMod val="50000"/>
                </a:schemeClr>
              </a:solidFill>
              <a:effectLst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31334" y="4434684"/>
            <a:ext cx="404295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dirty="0" smtClean="0">
                <a:hlinkClick r:id="rId2"/>
              </a:rPr>
              <a:t>https://www.youtube.com/watch?v=tHAg3I7sYlI</a:t>
            </a:r>
            <a:endParaRPr lang="ru-RU" dirty="0"/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15692" y="3326688"/>
            <a:ext cx="4101552" cy="3167310"/>
          </a:xfrm>
          <a:prstGeom prst="rect">
            <a:avLst/>
          </a:prstGeom>
        </p:spPr>
      </p:pic>
      <p:sp>
        <p:nvSpPr>
          <p:cNvPr id="6" name="Прямоугольник 5"/>
          <p:cNvSpPr/>
          <p:nvPr/>
        </p:nvSpPr>
        <p:spPr>
          <a:xfrm>
            <a:off x="731334" y="3311824"/>
            <a:ext cx="3984357" cy="1107996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pPr algn="r"/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 звучала пьеса? </a:t>
            </a:r>
          </a:p>
          <a:p>
            <a:pPr algn="r"/>
            <a:r>
              <a:rPr lang="ru-RU" sz="2200" b="0" i="0" dirty="0" smtClean="0">
                <a:solidFill>
                  <a:schemeClr val="accent1">
                    <a:lumMod val="50000"/>
                  </a:schemeClr>
                </a:solidFill>
                <a:effectLst/>
                <a:latin typeface="Times New Roman" panose="02020603050405020304" pitchFamily="18" charset="0"/>
                <a:cs typeface="Times New Roman" panose="02020603050405020304" pitchFamily="18" charset="0"/>
              </a:rPr>
              <a:t>Какая она была?</a:t>
            </a:r>
          </a:p>
          <a:p>
            <a:pPr algn="r"/>
            <a:r>
              <a:rPr lang="ru-RU" sz="2200" dirty="0" smtClean="0">
                <a:solidFill>
                  <a:schemeClr val="accent1">
                    <a:lumMod val="50000"/>
                  </a:schemeClr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Напоём мелодию все вместе!</a:t>
            </a:r>
          </a:p>
        </p:txBody>
      </p:sp>
    </p:spTree>
    <p:extLst>
      <p:ext uri="{BB962C8B-B14F-4D97-AF65-F5344CB8AC3E}">
        <p14:creationId xmlns:p14="http://schemas.microsoft.com/office/powerpoint/2010/main" val="35498444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 fontScale="90000"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Молодцы, мы нашли с вами мелодии в таких разных музыкальных произведениях.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28650" y="1690688"/>
            <a:ext cx="7886701" cy="1727086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52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Что такое мелодия?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Где бывает мелодия?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Сделайте вывод, так где же может быть мелодия?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22173" y="3591228"/>
            <a:ext cx="4493623" cy="316121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41818" y="3764680"/>
            <a:ext cx="3413762" cy="281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30337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Объект 2"/>
          <p:cNvSpPr txBox="1">
            <a:spLocks/>
          </p:cNvSpPr>
          <p:nvPr/>
        </p:nvSpPr>
        <p:spPr bwMode="auto">
          <a:xfrm>
            <a:off x="509451" y="378823"/>
            <a:ext cx="8072846" cy="3038951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250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52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Итак, ребята, что мы делали сегодня на уроке?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каких музыкальных произведениях мы искали мелодию?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Кто написал эти пьесы? Из какого цикла  пьесы? Кому посвятил композитор цикл? 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2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Вы сегодня – Молодцы!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4322172" y="3417774"/>
            <a:ext cx="4493623" cy="316121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862103" y="3591228"/>
            <a:ext cx="3413762" cy="281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12123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 вокруг нас»: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72877" y="1928080"/>
            <a:ext cx="5354138" cy="4377529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Представленный материал предназначен для использования на уроке музыки 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1-м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классе общеобразовательной школы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 теме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«Душа музыки – мелодия»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в рамках изучения </a:t>
            </a:r>
            <a:r>
              <a:rPr lang="ru-RU" sz="2400" b="1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раздела </a:t>
            </a:r>
            <a:r>
              <a:rPr lang="ru-RU" sz="2400" b="1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«Музыка вокруг нас»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 </a:t>
            </a: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Материал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соответствует  программе «Музыка» </a:t>
            </a:r>
            <a:r>
              <a:rPr lang="ru-RU" sz="2400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Е.Д.Критской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, </a:t>
            </a:r>
            <a:r>
              <a:rPr lang="ru-RU" sz="2400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Г.П.Сергеевой,Т.С.Шмагиной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для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1-4 классов общеобразовательной школы, поурочным разработкам и учебнику к данной программе. 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38001" y="1928081"/>
            <a:ext cx="3134876" cy="4377529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3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Цветные ноты</a:t>
            </a:r>
            <a:endParaRPr lang="ru-RU" sz="3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28650" y="1690688"/>
            <a:ext cx="5030449" cy="3991654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550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Красная нота – я работал на уроке в полную силу. Чувствовал себя уверенно.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Зеленая нота – я работал хорошо, но не в полную силу. Я боялся, что отвечу неправильно.</a:t>
            </a:r>
          </a:p>
          <a:p>
            <a:pPr marL="0" indent="0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Желтая нота – у меня не было желания работать на уроке. Я ничего не понял.</a:t>
            </a: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59099" y="1690687"/>
            <a:ext cx="2856251" cy="399165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9914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 вокруг нас»: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5531" y="1690688"/>
            <a:ext cx="5079818" cy="4788489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 lnSpcReduction="10000"/>
          </a:bodyPr>
          <a:lstStyle/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Цель урока: ознакомление с понятием мелодия.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Задачи урока: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уметь находить и напевать в произведении мелодию;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развивать вокально-хоровые навыки,  чувства ритма;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развивать умения  размышлять о музыке, сравнивать, обобщать.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воспитывать музыкально-художественный вкус;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- развивать навыки цельного восприятия музыкальных произведений. 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508829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 вокруг нас»: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5531" y="1690688"/>
            <a:ext cx="5079818" cy="4788489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Планируемый результат и УУД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Предметные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знакомство с песней, танцем, маршем, с инструментальной музыкой, пьесой; научатся определять характерные черты жанров музыки, сравнивать музыкальные произведения различных жанров и стилей; систематизировать слуховой опыт учащихся в различении жанровых 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признаков </a:t>
            </a:r>
            <a:r>
              <a:rPr lang="ru-RU" sz="24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песни, танца и марша</a:t>
            </a:r>
            <a:r>
              <a:rPr lang="ru-RU" sz="24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65069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«Музыка вокруг нас»: </a:t>
            </a:r>
            <a:b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«Душа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музыки –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мелодия»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28650" y="1690688"/>
            <a:ext cx="7886699" cy="4788489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Autofit/>
          </a:bodyPr>
          <a:lstStyle/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Планируемый результат и УУД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err="1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Метапредметные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Познавательные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использовать общие приёмы решения 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исполнительской 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задачи; овладение способностями слушать, производить на слух ритмический рисунок, мелодии знакомых песен; учить слышать и оценивать качество собственного исполнения; расширение умения и навыков пластического интонирования музыки и ее исполнения с помощью музыкально-ритмических движений, а также элементарного </a:t>
            </a:r>
            <a:r>
              <a:rPr lang="ru-RU" sz="1800" dirty="0" err="1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музицирования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 на детских инструментах.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Личностные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продуктивное сотрудничество, общение, взаимодействие со сверстниками при решении различных творческих, музыкальных задач; поиск средств для осуществления музыкальной деятельности на уроке.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Регулятивные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формировать и удерживать учебную задачу; выполнение заданий в соответствии с поставленной целью; формирование позитивной самооценки. развитие творческих способностей детей.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Коммуникативные</a:t>
            </a:r>
            <a:r>
              <a:rPr lang="ru-RU" sz="1800" dirty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: формирование навыков сотрудничества с учителем и сверстниками в процессе работы на уроке: исполнения песен, игровой деятельности, участие в коллективном обсуждении</a:t>
            </a:r>
            <a:r>
              <a:rPr lang="ru-RU" sz="18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.</a:t>
            </a:r>
            <a:endParaRPr lang="ru-RU" sz="18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560350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435531" y="1690688"/>
            <a:ext cx="5079818" cy="4788489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tlCol="0">
            <a:normAutofit/>
          </a:bodyPr>
          <a:lstStyle/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chemeClr val="tx2"/>
                </a:solidFill>
                <a:latin typeface="Times New Roman"/>
              </a:rPr>
              <a:t>Долгожданный дан звонок,</a:t>
            </a:r>
          </a:p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chemeClr val="tx2"/>
                </a:solidFill>
                <a:latin typeface="Times New Roman"/>
              </a:rPr>
              <a:t>Начинается урок.</a:t>
            </a:r>
          </a:p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chemeClr val="tx2"/>
                </a:solidFill>
                <a:latin typeface="Times New Roman"/>
              </a:rPr>
              <a:t>Ножки вместе,</a:t>
            </a:r>
          </a:p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chemeClr val="tx2"/>
                </a:solidFill>
                <a:latin typeface="Times New Roman"/>
              </a:rPr>
              <a:t>Спинки ровно – </a:t>
            </a:r>
          </a:p>
          <a:p>
            <a:pPr marL="0" lvl="0" indent="0" algn="ctr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>
                <a:solidFill>
                  <a:schemeClr val="tx2"/>
                </a:solidFill>
                <a:latin typeface="Times New Roman"/>
              </a:rPr>
              <a:t>А к уроку всё готово?</a:t>
            </a:r>
          </a:p>
          <a:p>
            <a:pPr marL="0" lvl="0" indent="0" fontAlgn="auto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34043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Как появляется музыка? </a:t>
            </a:r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80560" y="1690099"/>
            <a:ext cx="4481829" cy="4493034"/>
          </a:xfr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</p:pic>
      <p:sp>
        <p:nvSpPr>
          <p:cNvPr id="5" name="Объект 2"/>
          <p:cNvSpPr txBox="1">
            <a:spLocks/>
          </p:cNvSpPr>
          <p:nvPr/>
        </p:nvSpPr>
        <p:spPr bwMode="auto">
          <a:xfrm>
            <a:off x="378823" y="1690100"/>
            <a:ext cx="4101737" cy="4493034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700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solidFill>
                  <a:schemeClr val="tx2"/>
                </a:solidFill>
                <a:latin typeface="Times New Roman"/>
              </a:rPr>
              <a:t>Ребята, вспомните, была ли в жизни у вас такая ситуация, что какой – либо мотив никак не уходит из памяти, и вы его постоянно напеваете? </a:t>
            </a:r>
          </a:p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4400" dirty="0" smtClean="0">
                <a:solidFill>
                  <a:schemeClr val="tx2"/>
                </a:solidFill>
                <a:latin typeface="Times New Roman"/>
              </a:rPr>
              <a:t>А хотите ли вы узнать, как называется, то, что вы напеваете?</a:t>
            </a:r>
            <a:endParaRPr lang="ru-RU" sz="24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385689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Отгадайте шифр: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28650" y="1690688"/>
            <a:ext cx="7886701" cy="921883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err="1" smtClean="0">
                <a:solidFill>
                  <a:schemeClr val="tx2"/>
                </a:solidFill>
                <a:latin typeface="Times New Roman"/>
              </a:rPr>
              <a:t>МлнЕщоЛлоОтиДъхИмиЯ</a:t>
            </a:r>
            <a:endParaRPr lang="ru-RU" sz="52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01540" y="2612571"/>
            <a:ext cx="3813810" cy="3144068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1984464" y="2612571"/>
            <a:ext cx="2717075" cy="646331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/>
            <a:r>
              <a:rPr lang="ru-RU" sz="3600" dirty="0" smtClean="0">
                <a:solidFill>
                  <a:schemeClr val="tx2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МЕЛОДИЯ</a:t>
            </a:r>
            <a:endParaRPr lang="ru-RU" sz="3600" dirty="0">
              <a:solidFill>
                <a:schemeClr val="tx2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1494820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rtlCol="0">
            <a:normAutofit/>
          </a:bodyPr>
          <a:lstStyle/>
          <a:p>
            <a:pPr algn="ctr" fontAlgn="auto">
              <a:spcAft>
                <a:spcPts val="0"/>
              </a:spcAft>
              <a:defRPr/>
            </a:pP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Что же такое мелодия?</a:t>
            </a:r>
          </a:p>
        </p:txBody>
      </p:sp>
      <p:sp>
        <p:nvSpPr>
          <p:cNvPr id="5" name="Объект 2"/>
          <p:cNvSpPr txBox="1">
            <a:spLocks/>
          </p:cNvSpPr>
          <p:nvPr/>
        </p:nvSpPr>
        <p:spPr bwMode="auto">
          <a:xfrm>
            <a:off x="628650" y="1690688"/>
            <a:ext cx="7886701" cy="921883"/>
          </a:xfrm>
          <a:prstGeom prst="rect">
            <a:avLst/>
          </a:prstGeom>
          <a:solidFill>
            <a:schemeClr val="lt1">
              <a:alpha val="77000"/>
            </a:schemeClr>
          </a:solidFill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  <a:normAutofit fontScale="47500" lnSpcReduction="20000"/>
          </a:bodyPr>
          <a:lstStyle>
            <a:lvl1pPr marL="228600" indent="-228600" algn="l" rtl="0" fontAlgn="base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4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fontAlgn="base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dk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endParaRPr lang="ru-RU" sz="5200" dirty="0" smtClean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  <a:p>
            <a:pPr marL="0" indent="0" algn="ctr" eaLnBrk="1" fontAlgn="auto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None/>
            </a:pPr>
            <a:r>
              <a:rPr lang="ru-RU" sz="5200" dirty="0" smtClean="0">
                <a:solidFill>
                  <a:srgbClr val="4F81BD">
                    <a:lumMod val="50000"/>
                  </a:srgbClr>
                </a:solidFill>
                <a:latin typeface="Times New Roman" panose="02020603050405020304" pitchFamily="18" charset="0"/>
                <a:ea typeface="Tahoma" pitchFamily="34" charset="0"/>
                <a:cs typeface="Times New Roman" panose="02020603050405020304" pitchFamily="18" charset="0"/>
              </a:rPr>
              <a:t>Мелодия – это главная мысль любого произведения.</a:t>
            </a:r>
            <a:endParaRPr lang="ru-RU" sz="5200" dirty="0">
              <a:solidFill>
                <a:srgbClr val="4F81BD">
                  <a:lumMod val="50000"/>
                </a:srgbClr>
              </a:solidFill>
              <a:latin typeface="Times New Roman" panose="02020603050405020304" pitchFamily="18" charset="0"/>
              <a:ea typeface="Tahoma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4021727" y="2612571"/>
            <a:ext cx="4493623" cy="3161211"/>
          </a:xfrm>
          <a:prstGeom prst="rect">
            <a:avLst/>
          </a:prstGeom>
          <a:ln>
            <a:solidFill>
              <a:schemeClr val="accent1">
                <a:lumMod val="75000"/>
              </a:schemeClr>
            </a:solidFill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450078" y="2786023"/>
            <a:ext cx="3413762" cy="281430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10196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Тема 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Тема 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Тема 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140</TotalTime>
  <Words>900</Words>
  <Application>Microsoft Office PowerPoint</Application>
  <PresentationFormat>Экран (4:3)</PresentationFormat>
  <Paragraphs>93</Paragraphs>
  <Slides>20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20</vt:i4>
      </vt:variant>
    </vt:vector>
  </HeadingPairs>
  <TitlesOfParts>
    <vt:vector size="26" baseType="lpstr">
      <vt:lpstr>Arial</vt:lpstr>
      <vt:lpstr>Calibri</vt:lpstr>
      <vt:lpstr>Calibri Light</vt:lpstr>
      <vt:lpstr>Tahoma</vt:lpstr>
      <vt:lpstr>Times New Roman</vt:lpstr>
      <vt:lpstr>Тема Office</vt:lpstr>
      <vt:lpstr>Презентация PowerPoint</vt:lpstr>
      <vt:lpstr>«Музыка вокруг нас»:  «Душа музыки – мелодия»</vt:lpstr>
      <vt:lpstr>«Музыка вокруг нас»:  «Душа музыки – мелодия»</vt:lpstr>
      <vt:lpstr>«Музыка вокруг нас»:  «Душа музыки – мелодия»</vt:lpstr>
      <vt:lpstr>«Музыка вокруг нас»:  «Душа музыки – мелодия»</vt:lpstr>
      <vt:lpstr>Презентация PowerPoint</vt:lpstr>
      <vt:lpstr>Как появляется музыка? </vt:lpstr>
      <vt:lpstr>Отгадайте шифр:</vt:lpstr>
      <vt:lpstr>Что же такое мелодия?</vt:lpstr>
      <vt:lpstr>Ребята! Попробуйте сформулировать тему сегодняшнего урока!</vt:lpstr>
      <vt:lpstr>Посмотрите, ребята, нам пришло письмо от Музы. Давайте прочитаем его.</vt:lpstr>
      <vt:lpstr>Поможем Музе ответить на этот сложный вопрос?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 Молодцы, мы нашли с вами мелодии в таких разных музыкальных произведениях.</vt:lpstr>
      <vt:lpstr>Презентация PowerPoint</vt:lpstr>
      <vt:lpstr> Цветные ноты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Название презентации</dc:title>
  <dc:creator>Высочина Надежда</dc:creator>
  <cp:lastModifiedBy>Nadja</cp:lastModifiedBy>
  <cp:revision>16</cp:revision>
  <dcterms:created xsi:type="dcterms:W3CDTF">2015-04-13T09:37:21Z</dcterms:created>
  <dcterms:modified xsi:type="dcterms:W3CDTF">2020-05-19T14:44:54Z</dcterms:modified>
</cp:coreProperties>
</file>